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DDFF"/>
          </a:solidFill>
        </a:fill>
      </a:tcStyle>
    </a:wholeTbl>
    <a:band2H>
      <a:tcTxStyle b="def" i="def"/>
      <a:tcStyle>
        <a:tcBdr/>
        <a:fill>
          <a:solidFill>
            <a:srgbClr val="E7E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20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97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98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106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07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115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1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29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30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45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6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61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2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70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1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79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80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Κείμενο τίτλο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Κείμενο τίτλου</a:t>
            </a:r>
          </a:p>
        </p:txBody>
      </p:sp>
      <p:sp>
        <p:nvSpPr>
          <p:cNvPr id="88" name="Επίπεδο κύριου τμήματος ένα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89" name="Αριθμός σλάιντ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αδοποίηση"/>
          <p:cNvGrpSpPr/>
          <p:nvPr/>
        </p:nvGrpSpPr>
        <p:grpSpPr>
          <a:xfrm>
            <a:off x="-13" y="3902063"/>
            <a:ext cx="3400446" cy="2949594"/>
            <a:chOff x="0" y="-1"/>
            <a:chExt cx="3400444" cy="2949593"/>
          </a:xfrm>
        </p:grpSpPr>
        <p:sp>
          <p:nvSpPr>
            <p:cNvPr id="2" name="Σχήμα"/>
            <p:cNvSpPr/>
            <p:nvPr/>
          </p:nvSpPr>
          <p:spPr>
            <a:xfrm>
              <a:off x="1" y="79376"/>
              <a:ext cx="3400444" cy="286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" name="Τρίγωνο"/>
            <p:cNvSpPr/>
            <p:nvPr/>
          </p:nvSpPr>
          <p:spPr>
            <a:xfrm>
              <a:off x="2" y="-2"/>
              <a:ext cx="2943241" cy="294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" name="Σχήμα"/>
            <p:cNvSpPr/>
            <p:nvPr/>
          </p:nvSpPr>
          <p:spPr>
            <a:xfrm>
              <a:off x="-1" y="439740"/>
              <a:ext cx="2770206" cy="250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" name="Σχήμα"/>
            <p:cNvSpPr/>
            <p:nvPr/>
          </p:nvSpPr>
          <p:spPr>
            <a:xfrm>
              <a:off x="-1" y="136528"/>
              <a:ext cx="2770206" cy="280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" name="Κύκλος"/>
            <p:cNvSpPr/>
            <p:nvPr/>
          </p:nvSpPr>
          <p:spPr>
            <a:xfrm>
              <a:off x="331791" y="517529"/>
              <a:ext cx="136541" cy="136541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" name="Κύκλος"/>
            <p:cNvSpPr/>
            <p:nvPr/>
          </p:nvSpPr>
          <p:spPr>
            <a:xfrm>
              <a:off x="2438409" y="2263783"/>
              <a:ext cx="146065" cy="146065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" name="Κύκλος"/>
            <p:cNvSpPr/>
            <p:nvPr/>
          </p:nvSpPr>
          <p:spPr>
            <a:xfrm>
              <a:off x="1255717" y="420690"/>
              <a:ext cx="192101" cy="192103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l">
                <a:defRPr b="0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0" name="Κείμενο τίτλου"/>
          <p:cNvSpPr txBox="1"/>
          <p:nvPr>
            <p:ph type="title"/>
          </p:nvPr>
        </p:nvSpPr>
        <p:spPr>
          <a:xfrm>
            <a:off x="457200" y="277810"/>
            <a:ext cx="8229600" cy="1139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Κείμενο τίτλου</a:t>
            </a:r>
          </a:p>
        </p:txBody>
      </p:sp>
      <p:sp>
        <p:nvSpPr>
          <p:cNvPr id="11" name="Επίπεδο κύριου τμήματος ένα…"/>
          <p:cNvSpPr txBox="1"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2" name="Αριθμός σλάιντ"/>
          <p:cNvSpPr txBox="1"/>
          <p:nvPr>
            <p:ph type="sldNum" sz="quarter" idx="2"/>
          </p:nvPr>
        </p:nvSpPr>
        <p:spPr>
          <a:xfrm>
            <a:off x="8441402" y="6248400"/>
            <a:ext cx="245400" cy="22698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b="0" sz="1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10199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B2B2B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5000"/>
        <a:buFontTx/>
        <a:buChar char="●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5000"/>
        <a:buFontTx/>
        <a:buChar char="●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5000"/>
        <a:buFontTx/>
        <a:buChar char="●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5000"/>
        <a:buFontTx/>
        <a:buChar char="●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Pct val="75000"/>
        <a:buFontTx/>
        <a:buChar char="●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FFCC"/>
        </a:buClr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10199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hyperlink" Target="https://el.wikipedia.org/wiki/%CE%91%CF%81%CE%B9%CF%83%CF%84%CE%BF%CF%84%CE%AD%CE%BB%CE%B7%CF%82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6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.png"/><Relationship Id="rId7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6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hyperlink" Target="http://beesociety.weebly.com" TargetMode="External"/><Relationship Id="rId5" Type="http://schemas.openxmlformats.org/officeDocument/2006/relationships/hyperlink" Target="http://melissoxoros.gr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enastron  111.jpg" descr="enastron  1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57978" y="-5039637"/>
            <a:ext cx="9144005" cy="5507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1.png" descr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772" y="4732332"/>
            <a:ext cx="2980875" cy="17975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34" name="Αριθμητικά στοιχεία του Ερμή"/>
          <p:cNvSpPr txBox="1"/>
          <p:nvPr/>
        </p:nvSpPr>
        <p:spPr>
          <a:xfrm>
            <a:off x="1717696" y="868682"/>
            <a:ext cx="5708608" cy="1082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>
              <a:defRPr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Ο Κόσμος της Μέλισσας </a:t>
            </a:r>
          </a:p>
          <a:p>
            <a:pPr>
              <a:defRPr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 Η Τέχνη της Μελισσοκομίας</a:t>
            </a:r>
          </a:p>
        </p:txBody>
      </p:sp>
      <p:pic>
        <p:nvPicPr>
          <p:cNvPr id="135" name="MELITEUS.jpeg" descr="MELITEU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9850" y="4663678"/>
            <a:ext cx="1934865" cy="19348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36" name="λογοτυπο2.png" descr="λογοτυπο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90902" y="2592132"/>
            <a:ext cx="2767212" cy="1673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0452" y="3237009"/>
            <a:ext cx="3390711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3382" y="6282332"/>
            <a:ext cx="5333977" cy="294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801" y="5843697"/>
            <a:ext cx="936207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41" name="MELITEUS.jpeg" descr="MELITEU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6853" y="6033982"/>
            <a:ext cx="564562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42" name="Αριθμητικά στοιχεία του Ερμή"/>
          <p:cNvSpPr txBox="1"/>
          <p:nvPr/>
        </p:nvSpPr>
        <p:spPr>
          <a:xfrm>
            <a:off x="1368446" y="2887982"/>
            <a:ext cx="6636054" cy="1082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ΜΑΘΗΜΑ 2ο </a:t>
            </a:r>
          </a:p>
          <a:p>
            <a:pPr>
              <a:defRPr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Η Ιστορία της Μελισσοκομίας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0452" y="3237009"/>
            <a:ext cx="3390711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3382" y="6282332"/>
            <a:ext cx="5333977" cy="294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801" y="5843697"/>
            <a:ext cx="936207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47" name="MELITEUS.jpeg" descr="MELITEU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6853" y="6033982"/>
            <a:ext cx="564562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48" name="Η μελισσοκομία έχει αρκετά παλιά παράδοση.…"/>
          <p:cNvSpPr txBox="1"/>
          <p:nvPr/>
        </p:nvSpPr>
        <p:spPr>
          <a:xfrm>
            <a:off x="1383683" y="849631"/>
            <a:ext cx="6590103" cy="515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7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Η μελισσοκομία έχει αρκετά παλιά παράδοση. </a:t>
            </a:r>
          </a:p>
          <a:p>
            <a:pPr>
              <a:defRPr sz="17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Σε διάφορες ζωγραφικές παραστάσεις, που βρέθηκαν στις Πυραμίδες της Αιγύπτου, εικονίζονται άνθρωποι που ασχολούνται με τη μελισσοκομία. </a:t>
            </a:r>
          </a:p>
          <a:p>
            <a:pPr>
              <a:defRPr sz="17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Αρκετά παλαιότερα έχουμε μία σπηλαιογραφία από την Ισπανία, ηλικίας τουλάχιστον 15.000, όπου απεικονίζεται ένας άνθρωπος να προσπαθεί να πάρει μέλι από ένα μελίσσι.</a:t>
            </a:r>
          </a:p>
          <a:p>
            <a:pPr>
              <a:defRPr sz="17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Στην αρχαία Ελλάδα η μελισσοκομία βρισκόταν σε αρκετά υψηλό επίπεδο ήδη από την προϊστορική εποχή όπως δείχνουν οι σύγχρονες έρευνες.</a:t>
            </a:r>
            <a:r>
              <a:rPr baseline="31999">
                <a:solidFill>
                  <a:srgbClr val="0645AD"/>
                </a:solidFill>
              </a:rPr>
              <a:t> </a:t>
            </a:r>
            <a:r>
              <a:t>Άλλωστε από την ελληνιστική εποχή υπάρχουν τα γραπτά του </a:t>
            </a:r>
            <a:r>
              <a:rPr>
                <a:hlinkClick r:id="rId6" invalidUrl="" action="" tgtFrame="" tooltip="" history="1" highlightClick="0" endSnd="0"/>
              </a:rPr>
              <a:t>Αριστοτέλη</a:t>
            </a:r>
            <a:r>
              <a:t> για τη μελισσοκομία. Οι απόψεις του εξακολουθούσαν να ισχύουν μέχρι και το μεσαίωνα. Ο μεσαίωνας δεν πρόσθεσε και πολλά καινούρια πράγματα στη μελισσοκομία, εκτός ίσως από τον καπνό, όταν επρόκειτο να ασχοληθεί κανείς με τις μέλισσες, ώστε αυτές να μην αγριεύουν. Αργότερα η μελισσοκομία αποτέλεσε είδος ασχολίας των μοναχών στα μοναστήρια, όπου και αναπτύχθηκε σημαντικά.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527306127.jpg" descr="5273061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228600"/>
            <a:ext cx="5295900" cy="640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0452" y="3237009"/>
            <a:ext cx="3390711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s.jpeg" descr="image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83382" y="6282332"/>
            <a:ext cx="5333977" cy="294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.png" descr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1801" y="5843697"/>
            <a:ext cx="936207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54" name="MELITEUS.jpeg" descr="MELITEUS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6853" y="6033982"/>
            <a:ext cx="564562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55" name="Σύμωνα με την ελληνική μυθολογία, πατέρας της μελισσοκομίας θεωρείται ο Αρισταίος. Γεννήθηκε στη Λιβύη και ο Ερμής τον πήγε  στη Γαία και στις Ώρες για να τον αναθρέψουν. Αυτές έσταζαν στα χείλη του μωρού νέκταρ και αμβροσία κάνοντάς τον αθάνατο.…"/>
          <p:cNvSpPr txBox="1"/>
          <p:nvPr/>
        </p:nvSpPr>
        <p:spPr>
          <a:xfrm>
            <a:off x="5831759" y="716281"/>
            <a:ext cx="2573281" cy="542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7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Σύμωνα με την ελληνική μυθολογία, πατέρας της μελισσοκομίας θεωρείται ο Αρισταίος. Γεννήθηκε στη Λιβύη και ο Ερμής τον πήγε  στη Γαία και στις Ώρες για να τον αναθρέψουν. Αυτές έσταζαν στα χείλη του μωρού νέκταρ και αμβροσία κάνοντάς τον αθάνατο. </a:t>
            </a:r>
          </a:p>
          <a:p>
            <a:pPr>
              <a:defRPr sz="17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Η πρώτη διδασκαλία της τέχνης της μελισσοκομίας γίνεται από τον Αρισταίο στην Κέα.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ection1-1.png" descr="section1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1366" y="3716318"/>
            <a:ext cx="3100856" cy="2949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unnamed-1.jpg" descr="unnamed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9938" y="150481"/>
            <a:ext cx="4153210" cy="3390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80452" y="3237009"/>
            <a:ext cx="3390711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s.jpeg" descr="image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883382" y="6282332"/>
            <a:ext cx="5333977" cy="294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.png" descr="image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801" y="5843697"/>
            <a:ext cx="936207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2" name="MELITEUS.jpeg" descr="MELITEUS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56853" y="6033982"/>
            <a:ext cx="564562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3" name="Στην Οδύσσεια αναφέρεται το “μελίκρατον”, μείγμα μελιού και γάλακτος. Επίσης αναφέρεται ότι οι κόρες του Πίνδαρου τρέφονταν από την Αφροδίτη με τυρί και μέλι, ενώ με την ίδια τροφή η μάγισσα Κίρκη σαγήνευσε τους συντρόφους του Οδυσσέα.…"/>
          <p:cNvSpPr txBox="1"/>
          <p:nvPr/>
        </p:nvSpPr>
        <p:spPr>
          <a:xfrm>
            <a:off x="167609" y="309882"/>
            <a:ext cx="5485748" cy="62382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Στην Οδύσσεια αναφέρεται το “μελίκρατον”, μείγμα μελιού και γάλακτος. Επίσης αναφέρεται ότι οι κόρες του Πίνδαρου τρέφονταν από την Αφροδίτη με τυρί και μέλι, ενώ με την ίδια τροφή η μάγισσα Κίρκη σαγήνευσε τους συντρόφους του Οδυσσέα. 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Ο Ησίοδος αναφέρει στο έργο του τους “σίμβλους”, όνομα που έδιναν στις κυψέλες.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Στην Κρήτη, κατά τις ανασκαφές στη Φαιστό βρέθηκαν πήλινες κυψέλες της Μινωικής εποχής (3400 π.Χ.)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Ο μεγάλος Αθηναίος  νομοθέτης Σόλων, σύμφωνα με τον Πλούταρχο, θέσπισε μέτρα που ρύθμιζαν τις αποστάσεις μεταξύ των μελισσοκομείων :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“…μελισσών σμήνη καθιστάμενα απέχει των υφ’ ετέρου πρότερον ιδρυμένων πόδας τριακοσίους…”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Τέλος ο πατέρας της ιατρικής Ιπποκράτης συνιστούσε το μέλι ως φάρμακο σχεδόν σε όλες τις παθήσεις.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0452" y="3237009"/>
            <a:ext cx="3390711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3382" y="6282332"/>
            <a:ext cx="5333977" cy="294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801" y="5843697"/>
            <a:ext cx="936207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8" name="MELITEUS.jpeg" descr="MELITEU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6853" y="6033982"/>
            <a:ext cx="564562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69" name="honey-history-greek-melithi-700x375.jpg" descr="honey-history-greek-melithi-700x375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000" y="596056"/>
            <a:ext cx="8890000" cy="476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0452" y="3237009"/>
            <a:ext cx="3390711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3382" y="6282332"/>
            <a:ext cx="5333977" cy="294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801" y="5843697"/>
            <a:ext cx="936207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74" name="MELITEUS.jpeg" descr="MELITEU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6853" y="6033982"/>
            <a:ext cx="564562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5" name="Ο Αριστοτέλης και η Μέλισσα"/>
          <p:cNvSpPr txBox="1"/>
          <p:nvPr/>
        </p:nvSpPr>
        <p:spPr>
          <a:xfrm>
            <a:off x="1704309" y="1097281"/>
            <a:ext cx="5485748" cy="8788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6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lvl1pPr>
          </a:lstStyle>
          <a:p>
            <a:pPr/>
            <a:r>
              <a:t>Ο Αριστοτέλης και η Μέλισσα</a:t>
            </a:r>
          </a:p>
        </p:txBody>
      </p:sp>
      <p:pic>
        <p:nvPicPr>
          <p:cNvPr id="176" name="200px-Aristotle_Altemps_Inv8575.jpg" descr="200px-Aristotle_Altemps_Inv8575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77182" y="2586483"/>
            <a:ext cx="2540001" cy="340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77306224_1311509759034275_5213954146880716800_n.jpg" descr="77306224_1311509759034275_521395414688071680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435" y="3321010"/>
            <a:ext cx="5239048" cy="3222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0452" y="3237009"/>
            <a:ext cx="3390711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s.jpeg" descr="image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83382" y="6282332"/>
            <a:ext cx="5333977" cy="294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.png" descr="image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1801" y="5843697"/>
            <a:ext cx="936207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82" name="MELITEUS.jpeg" descr="MELITEUS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6853" y="6033982"/>
            <a:ext cx="564562" cy="5645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83" name="Περί τα ζώα ιστορίαι, Βιβλίο 5ο…"/>
          <p:cNvSpPr txBox="1"/>
          <p:nvPr/>
        </p:nvSpPr>
        <p:spPr>
          <a:xfrm>
            <a:off x="1739085" y="398781"/>
            <a:ext cx="5485748" cy="30124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22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Περί τα ζώα ιστορίαι, Βιβλίο 5ο </a:t>
            </a:r>
          </a:p>
          <a:p>
            <a:pPr>
              <a:defRPr sz="22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 Τρία γένη μελισσών (βασίλισσα, κηφήνες, εργάτριες, κατανομή εργασιών στην κυψέλη, βιολογικά στοιχεία κλπ).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Γύρη ή κήρινθος.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Χορός των μελισσών.</a:t>
            </a: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</a:p>
          <a:p>
            <a:pPr>
              <a:defRPr sz="18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και άλλα πολλά…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depositphotos_95606762-stock-illustration-geocentric-model-of-the-universe.jpg" descr="depositphotos_95606762-stock-illustration-geocentric-model-of-the-univer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0452" y="3237009"/>
            <a:ext cx="3390710" cy="3390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3382" y="6282332"/>
            <a:ext cx="5333976" cy="2949583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Αριθμητικά στοιχεία του Ερμή"/>
          <p:cNvSpPr txBox="1"/>
          <p:nvPr/>
        </p:nvSpPr>
        <p:spPr>
          <a:xfrm>
            <a:off x="378962" y="868681"/>
            <a:ext cx="8386075" cy="169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ΒΙΒΛΙΟΓΡΑΦΙΑ-ΠΗΓΕΣ</a:t>
            </a:r>
          </a:p>
          <a:p>
            <a:pPr>
              <a:defRPr sz="23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t>WIKIPEDIA</a:t>
            </a:r>
          </a:p>
          <a:p>
            <a:pPr>
              <a:defRPr sz="23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http://beesociety.weebly.com</a:t>
            </a:r>
          </a:p>
          <a:p>
            <a:pPr>
              <a:defRPr sz="2300">
                <a:solidFill>
                  <a:schemeClr val="accent1">
                    <a:satOff val="-33333"/>
                    <a:lumOff val="-12000"/>
                  </a:schemeClr>
                </a:solidFill>
                <a:latin typeface="Charter"/>
                <a:ea typeface="Charter"/>
                <a:cs typeface="Charter"/>
                <a:sym typeface="Charter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http://melissoxoros.gr</a:t>
            </a:r>
          </a:p>
        </p:txBody>
      </p:sp>
      <p:pic>
        <p:nvPicPr>
          <p:cNvPr id="188" name="image1.png" descr="image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1801" y="5843698"/>
            <a:ext cx="936206" cy="5645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89" name="αστρονομια.png" descr="αστρονομια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91947" y="6011374"/>
            <a:ext cx="464464" cy="586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unnamed-1.jpg" descr="unnamed-1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22959" y="3403995"/>
            <a:ext cx="5498082" cy="2802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Τροχιά">
  <a:themeElements>
    <a:clrScheme name="Τροχιά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3399FF"/>
      </a:accent1>
      <a:accent2>
        <a:srgbClr val="66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Τροχιά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Τροχιά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Τροχιά">
  <a:themeElements>
    <a:clrScheme name="Τροχιά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99FF"/>
      </a:accent1>
      <a:accent2>
        <a:srgbClr val="66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Τροχιά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Τροχιά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